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drawingml.chart+xml" PartName="/ppt/charts/chart2.xml"/>
  <Override ContentType="application/vnd.openxmlformats-officedocument.drawingml.chart+xml" PartName="/ppt/charts/chart1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Raleway"/>
      <p:regular r:id="rId16"/>
      <p:bold r:id="rId17"/>
      <p:italic r:id="rId18"/>
      <p:boldItalic r:id="rId19"/>
    </p:embeddedFont>
    <p:embeddedFont>
      <p:font typeface="Raleway ExtraBold"/>
      <p:bold r:id="rId20"/>
      <p:boldItalic r:id="rId21"/>
    </p:embeddedFont>
    <p:embeddedFont>
      <p:font typeface="Montserra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gcHWMutAott093hkOlChyo2GHe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BC5121A-0F14-4823-B5EB-14E5B51F3253}">
  <a:tblStyle styleId="{BBC5121A-0F14-4823-B5EB-14E5B51F325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fill>
          <a:solidFill>
            <a:srgbClr val="CDD8FB"/>
          </a:solidFill>
        </a:fill>
      </a:tcStyle>
    </a:band1H>
    <a:band2H>
      <a:tcTxStyle/>
    </a:band2H>
    <a:band1V>
      <a:tcTxStyle/>
      <a:tcStyle>
        <a:fill>
          <a:solidFill>
            <a:srgbClr val="CDD8FB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ExtraBold-bold.fntdata"/><Relationship Id="rId22" Type="http://schemas.openxmlformats.org/officeDocument/2006/relationships/font" Target="fonts/Montserrat-regular.fntdata"/><Relationship Id="rId21" Type="http://schemas.openxmlformats.org/officeDocument/2006/relationships/font" Target="fonts/RalewayExtraBold-boldItalic.fntdata"/><Relationship Id="rId24" Type="http://schemas.openxmlformats.org/officeDocument/2006/relationships/font" Target="fonts/Montserrat-italic.fntdata"/><Relationship Id="rId23" Type="http://schemas.openxmlformats.org/officeDocument/2006/relationships/font" Target="fonts/Montserrat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customschemas.google.com/relationships/presentationmetadata" Target="metadata"/><Relationship Id="rId25" Type="http://schemas.openxmlformats.org/officeDocument/2006/relationships/font" Target="fonts/Montserrat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19" Type="http://schemas.openxmlformats.org/officeDocument/2006/relationships/font" Target="fonts/Raleway-boldItalic.fntdata"/><Relationship Id="rId18" Type="http://schemas.openxmlformats.org/officeDocument/2006/relationships/font" Target="fonts/Raleway-italic.fntdata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Cash on hand</c:v>
                </c:pt>
              </c:strCache>
            </c:strRef>
          </c:tx>
          <c:spPr>
            <a:solidFill>
              <a:srgbClr val="418477"/>
            </a:solidFill>
          </c:spPr>
          <c:dPt>
            <c:idx val="0"/>
            <c:spPr>
              <a:solidFill>
                <a:srgbClr val="418477"/>
              </a:solidFill>
            </c:spPr>
          </c:dPt>
          <c:dPt>
            <c:idx val="1"/>
            <c:spPr>
              <a:solidFill>
                <a:srgbClr val="418477"/>
              </a:solidFill>
            </c:spPr>
          </c:dPt>
          <c:dPt>
            <c:idx val="2"/>
            <c:spPr>
              <a:solidFill>
                <a:srgbClr val="418477"/>
              </a:solidFill>
            </c:spPr>
          </c:dPt>
          <c:dPt>
            <c:idx val="3"/>
            <c:spPr>
              <a:solidFill>
                <a:srgbClr val="418477"/>
              </a:solidFill>
            </c:spPr>
          </c:dPt>
          <c:dPt>
            <c:idx val="4"/>
            <c:spPr>
              <a:solidFill>
                <a:srgbClr val="418477"/>
              </a:solidFill>
            </c:spPr>
          </c:dPt>
          <c:dPt>
            <c:idx val="5"/>
            <c:spPr>
              <a:solidFill>
                <a:srgbClr val="418477"/>
              </a:solidFill>
            </c:spPr>
          </c:dPt>
          <c:dPt>
            <c:idx val="6"/>
            <c:spPr>
              <a:solidFill>
                <a:srgbClr val="418477"/>
              </a:solidFill>
            </c:spPr>
          </c:dPt>
          <c:dPt>
            <c:idx val="7"/>
            <c:spPr>
              <a:solidFill>
                <a:srgbClr val="418477"/>
              </a:solidFill>
            </c:spPr>
          </c:dPt>
          <c:dPt>
            <c:idx val="8"/>
            <c:spPr>
              <a:solidFill>
                <a:srgbClr val="418477"/>
              </a:solidFill>
            </c:spPr>
          </c:dPt>
          <c:dPt>
            <c:idx val="9"/>
            <c:spPr>
              <a:solidFill>
                <a:srgbClr val="418477"/>
              </a:solidFill>
            </c:spPr>
          </c:dPt>
          <c:dPt>
            <c:idx val="10"/>
            <c:spPr>
              <a:solidFill>
                <a:srgbClr val="418477"/>
              </a:solidFill>
            </c:spPr>
          </c:dPt>
          <c:dPt>
            <c:idx val="11"/>
            <c:spPr>
              <a:solidFill>
                <a:srgbClr val="F07245"/>
              </a:solidFill>
            </c:spPr>
          </c:dPt>
          <c:cat>
            <c:strRef>
              <c:f>Sheet1!$A$2:$A$13</c:f>
              <c:strCache>
                <c:ptCount val="12"/>
                <c:pt idx="0">
                  <c:v>Jul 25</c:v>
                </c:pt>
                <c:pt idx="1">
                  <c:v>Aug 25</c:v>
                </c:pt>
                <c:pt idx="2">
                  <c:v>Sep 25</c:v>
                </c:pt>
                <c:pt idx="3">
                  <c:v>Oct 25</c:v>
                </c:pt>
                <c:pt idx="4">
                  <c:v>Nov 25</c:v>
                </c:pt>
                <c:pt idx="5">
                  <c:v>Dec 25</c:v>
                </c:pt>
                <c:pt idx="6">
                  <c:v>Jan 26</c:v>
                </c:pt>
                <c:pt idx="7">
                  <c:v>Feb 26</c:v>
                </c:pt>
                <c:pt idx="8">
                  <c:v>Mar 26</c:v>
                </c:pt>
                <c:pt idx="9">
                  <c:v>Apr 26</c:v>
                </c:pt>
                <c:pt idx="10">
                  <c:v>May 26</c:v>
                </c:pt>
                <c:pt idx="11">
                  <c:v>Jun 26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2.0</c:v>
                </c:pt>
                <c:pt idx="1">
                  <c:v>1.9</c:v>
                </c:pt>
                <c:pt idx="2">
                  <c:v>1.89</c:v>
                </c:pt>
                <c:pt idx="3">
                  <c:v>1.95</c:v>
                </c:pt>
                <c:pt idx="4">
                  <c:v>1.75</c:v>
                </c:pt>
                <c:pt idx="5">
                  <c:v>1.52</c:v>
                </c:pt>
                <c:pt idx="6">
                  <c:v>1.5</c:v>
                </c:pt>
                <c:pt idx="7">
                  <c:v>1.76</c:v>
                </c:pt>
                <c:pt idx="8">
                  <c:v>1.99</c:v>
                </c:pt>
                <c:pt idx="9">
                  <c:v>2.16</c:v>
                </c:pt>
                <c:pt idx="10">
                  <c:v>2.35</c:v>
                </c:pt>
                <c:pt idx="11">
                  <c:v>2.48</c:v>
                </c:pt>
              </c:numCache>
            </c:numRef>
          </c:val>
        </c:ser>
        <c:dLbls>
          <c:txPr>
            <a:bodyPr/>
            <a:lstStyle/>
            <a:p>
              <a:pPr>
                <a:defRPr sz="1100" b="1">
                  <a:solidFill>
                    <a:srgbClr val="26282A"/>
                  </a:solidFill>
                  <a:latin typeface="Montserrat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0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rgbClr val="494949"/>
                </a:solidFill>
                <a:latin typeface="Montserra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3.0"/>
        </c:scaling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808080"/>
                </a:solidFill>
                <a:latin typeface="Montserrat"/>
              </a:defRPr>
            </a:pPr>
          </a:p>
        </c:txPr>
        <c:crossAx val="-2068027336"/>
        <c:crosses val="autoZero"/>
        <c:majorUnit val="1.0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Expenses</c:v>
                </c:pt>
              </c:strCache>
            </c:strRef>
          </c:tx>
          <c:spPr>
            <a:solidFill>
              <a:srgbClr val="418477"/>
            </a:solidFill>
          </c:spPr>
          <c:dPt>
            <c:idx val="0"/>
            <c:spPr>
              <a:solidFill>
                <a:srgbClr val="F07245"/>
              </a:solidFill>
            </c:spPr>
          </c:dPt>
          <c:dPt>
            <c:idx val="1"/>
            <c:spPr>
              <a:solidFill>
                <a:srgbClr val="418477"/>
              </a:solidFill>
            </c:spPr>
          </c:dPt>
          <c:dPt>
            <c:idx val="2"/>
            <c:spPr>
              <a:solidFill>
                <a:srgbClr val="418477"/>
              </a:solidFill>
            </c:spPr>
          </c:dPt>
          <c:dPt>
            <c:idx val="3"/>
            <c:spPr>
              <a:solidFill>
                <a:srgbClr val="418477"/>
              </a:solidFill>
            </c:spPr>
          </c:dPt>
          <c:dPt>
            <c:idx val="4"/>
            <c:spPr>
              <a:solidFill>
                <a:srgbClr val="418477"/>
              </a:solidFill>
            </c:spPr>
          </c:dPt>
          <c:dPt>
            <c:idx val="5"/>
            <c:spPr>
              <a:solidFill>
                <a:srgbClr val="418477"/>
              </a:solidFill>
            </c:spPr>
          </c:dPt>
          <c:dPt>
            <c:idx val="6"/>
            <c:spPr>
              <a:solidFill>
                <a:srgbClr val="418477"/>
              </a:solidFill>
            </c:spPr>
          </c:dPt>
          <c:dPt>
            <c:idx val="7"/>
            <c:spPr>
              <a:solidFill>
                <a:srgbClr val="418477"/>
              </a:solidFill>
            </c:spPr>
          </c:dPt>
          <c:cat>
            <c:strRef>
              <c:f>Sheet1!$A$2:$A$9</c:f>
              <c:strCache>
                <c:ptCount val="8"/>
                <c:pt idx="0">
                  <c:v>Conference</c:v>
                </c:pt>
                <c:pt idx="1">
                  <c:v>Personnel</c:v>
                </c:pt>
                <c:pt idx="2">
                  <c:v>Gen. &amp; admin</c:v>
                </c:pt>
                <c:pt idx="3">
                  <c:v>Projects</c:v>
                </c:pt>
                <c:pt idx="4">
                  <c:v>Local chapter</c:v>
                </c:pt>
                <c:pt idx="5">
                  <c:v>Professional</c:v>
                </c:pt>
                <c:pt idx="6">
                  <c:v>Outreach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854</c:v>
                </c:pt>
                <c:pt idx="1">
                  <c:v>555</c:v>
                </c:pt>
                <c:pt idx="2">
                  <c:v>379</c:v>
                </c:pt>
                <c:pt idx="3">
                  <c:v>224</c:v>
                </c:pt>
                <c:pt idx="4">
                  <c:v>54</c:v>
                </c:pt>
                <c:pt idx="5">
                  <c:v>48</c:v>
                </c:pt>
                <c:pt idx="6">
                  <c:v>23</c:v>
                </c:pt>
                <c:pt idx="7">
                  <c:v>11</c:v>
                </c:pt>
              </c:numCache>
            </c:numRef>
          </c:val>
        </c:ser>
        <c:dLbls>
          <c:txPr>
            <a:bodyPr/>
            <a:lstStyle/>
            <a:p>
              <a:pPr>
                <a:defRPr sz="1100" b="1">
                  <a:solidFill>
                    <a:srgbClr val="26282A"/>
                  </a:solidFill>
                  <a:latin typeface="Montserrat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0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rgbClr val="494949"/>
                </a:solidFill>
                <a:latin typeface="Montserra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1000.0"/>
        </c:scaling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808080"/>
                </a:solidFill>
                <a:latin typeface="Montserrat"/>
              </a:defRPr>
            </a:pPr>
          </a:p>
        </c:txPr>
        <c:crossAx val="-2068027336"/>
        <c:crosses val="autoZero"/>
        <c:majorUnit val="500.0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solidFill>
          <a:srgbClr val="242829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1"/>
          <p:cNvSpPr txBox="1"/>
          <p:nvPr>
            <p:ph type="ctrTitle"/>
          </p:nvPr>
        </p:nvSpPr>
        <p:spPr>
          <a:xfrm>
            <a:off x="311708" y="2886950"/>
            <a:ext cx="8520600" cy="11516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b="1" sz="4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pic>
        <p:nvPicPr>
          <p:cNvPr id="10" name="Google Shape;10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56255" y="1441239"/>
            <a:ext cx="1631490" cy="78312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1"/>
          <p:cNvSpPr/>
          <p:nvPr/>
        </p:nvSpPr>
        <p:spPr>
          <a:xfrm>
            <a:off x="-7950" y="4753950"/>
            <a:ext cx="9152100" cy="3897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 - Dark">
    <p:bg>
      <p:bgPr>
        <a:solidFill>
          <a:srgbClr val="242829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f5b7ca2831_0_278"/>
          <p:cNvSpPr/>
          <p:nvPr/>
        </p:nvSpPr>
        <p:spPr>
          <a:xfrm>
            <a:off x="-9925" y="0"/>
            <a:ext cx="2319900" cy="8616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g3f5b7ca2831_0_2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4075" y="171000"/>
            <a:ext cx="1289345" cy="5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g3f5b7ca2831_0_278"/>
          <p:cNvSpPr/>
          <p:nvPr/>
        </p:nvSpPr>
        <p:spPr>
          <a:xfrm>
            <a:off x="-7950" y="4951600"/>
            <a:ext cx="9152100" cy="192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g3f5b7ca2831_0_278"/>
          <p:cNvSpPr txBox="1"/>
          <p:nvPr>
            <p:ph type="title"/>
          </p:nvPr>
        </p:nvSpPr>
        <p:spPr>
          <a:xfrm>
            <a:off x="311700" y="1751226"/>
            <a:ext cx="8520600" cy="95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7" name="Google Shape;57;g3f5b7ca2831_0_278"/>
          <p:cNvSpPr txBox="1"/>
          <p:nvPr>
            <p:ph idx="1" type="subTitle"/>
          </p:nvPr>
        </p:nvSpPr>
        <p:spPr>
          <a:xfrm>
            <a:off x="1143000" y="2701926"/>
            <a:ext cx="68580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F07244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 - Light">
    <p:bg>
      <p:bgPr>
        <a:solidFill>
          <a:srgbClr val="249C9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5b7ca2831_0_284"/>
          <p:cNvSpPr txBox="1"/>
          <p:nvPr>
            <p:ph type="title"/>
          </p:nvPr>
        </p:nvSpPr>
        <p:spPr>
          <a:xfrm>
            <a:off x="311700" y="1751226"/>
            <a:ext cx="8520600" cy="95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g3f5b7ca2831_0_284"/>
          <p:cNvSpPr/>
          <p:nvPr/>
        </p:nvSpPr>
        <p:spPr>
          <a:xfrm>
            <a:off x="-7950" y="4753950"/>
            <a:ext cx="9152100" cy="3897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" name="Google Shape;61;g3f5b7ca2831_0_284" title="LogoStacked.png"/>
          <p:cNvPicPr preferRelativeResize="0"/>
          <p:nvPr/>
        </p:nvPicPr>
        <p:blipFill rotWithShape="1">
          <a:blip r:embed="rId2">
            <a:alphaModFix/>
          </a:blip>
          <a:srcRect b="25150" l="26142" r="30754" t="0"/>
          <a:stretch/>
        </p:blipFill>
        <p:spPr>
          <a:xfrm>
            <a:off x="8342825" y="4315025"/>
            <a:ext cx="763725" cy="63657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g3f5b7ca2831_0_284"/>
          <p:cNvSpPr txBox="1"/>
          <p:nvPr>
            <p:ph idx="1" type="subTitle"/>
          </p:nvPr>
        </p:nvSpPr>
        <p:spPr>
          <a:xfrm>
            <a:off x="1143000" y="2701926"/>
            <a:ext cx="68580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BFBFB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Title and Content - Two Column">
    <p:bg>
      <p:bgPr>
        <a:solidFill>
          <a:srgbClr val="242829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f5b7ca2831_0_289"/>
          <p:cNvSpPr/>
          <p:nvPr/>
        </p:nvSpPr>
        <p:spPr>
          <a:xfrm>
            <a:off x="3524161" y="-125"/>
            <a:ext cx="5630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3f5b7ca2831_0_289"/>
          <p:cNvSpPr txBox="1"/>
          <p:nvPr>
            <p:ph type="title"/>
          </p:nvPr>
        </p:nvSpPr>
        <p:spPr>
          <a:xfrm>
            <a:off x="-9925" y="2060490"/>
            <a:ext cx="3523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b="1" sz="2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6" name="Google Shape;66;g3f5b7ca2831_0_289"/>
          <p:cNvSpPr txBox="1"/>
          <p:nvPr>
            <p:ph idx="1" type="body"/>
          </p:nvPr>
        </p:nvSpPr>
        <p:spPr>
          <a:xfrm>
            <a:off x="3831771" y="724075"/>
            <a:ext cx="49446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24282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" name="Google Shape;67;g3f5b7ca2831_0_289"/>
          <p:cNvSpPr/>
          <p:nvPr/>
        </p:nvSpPr>
        <p:spPr>
          <a:xfrm>
            <a:off x="-9925" y="0"/>
            <a:ext cx="3523200" cy="8616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g3f5b7ca2831_0_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0125" y="171000"/>
            <a:ext cx="1289345" cy="5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Title and Content - Single Column"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2"/>
          <p:cNvSpPr/>
          <p:nvPr/>
        </p:nvSpPr>
        <p:spPr>
          <a:xfrm>
            <a:off x="0" y="0"/>
            <a:ext cx="9144000" cy="615900"/>
          </a:xfrm>
          <a:prstGeom prst="rect">
            <a:avLst/>
          </a:prstGeom>
          <a:solidFill>
            <a:srgbClr val="2428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2"/>
          <p:cNvSpPr txBox="1"/>
          <p:nvPr>
            <p:ph type="title"/>
          </p:nvPr>
        </p:nvSpPr>
        <p:spPr>
          <a:xfrm>
            <a:off x="367498" y="1"/>
            <a:ext cx="8403013" cy="6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b="1" sz="2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12"/>
          <p:cNvSpPr txBox="1"/>
          <p:nvPr>
            <p:ph idx="1" type="body"/>
          </p:nvPr>
        </p:nvSpPr>
        <p:spPr>
          <a:xfrm>
            <a:off x="373487" y="1081825"/>
            <a:ext cx="8403014" cy="33613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24282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2"/>
          <p:cNvSpPr/>
          <p:nvPr/>
        </p:nvSpPr>
        <p:spPr>
          <a:xfrm>
            <a:off x="-7950" y="4951600"/>
            <a:ext cx="9152100" cy="192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12" title="LogoStacked.png"/>
          <p:cNvPicPr preferRelativeResize="0"/>
          <p:nvPr/>
        </p:nvPicPr>
        <p:blipFill rotWithShape="1">
          <a:blip r:embed="rId2">
            <a:alphaModFix/>
          </a:blip>
          <a:srcRect b="25149" l="26142" r="30754" t="0"/>
          <a:stretch/>
        </p:blipFill>
        <p:spPr>
          <a:xfrm>
            <a:off x="8342825" y="4315025"/>
            <a:ext cx="763725" cy="63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242829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/>
          <p:nvPr/>
        </p:nvSpPr>
        <p:spPr>
          <a:xfrm>
            <a:off x="-7950" y="4951600"/>
            <a:ext cx="9152100" cy="192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 - Dark">
    <p:bg>
      <p:bgPr>
        <a:solidFill>
          <a:srgbClr val="242829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4"/>
          <p:cNvSpPr/>
          <p:nvPr/>
        </p:nvSpPr>
        <p:spPr>
          <a:xfrm>
            <a:off x="-9925" y="0"/>
            <a:ext cx="2319900" cy="8616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22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4075" y="171000"/>
            <a:ext cx="1289345" cy="5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4"/>
          <p:cNvSpPr/>
          <p:nvPr/>
        </p:nvSpPr>
        <p:spPr>
          <a:xfrm>
            <a:off x="-7950" y="4951600"/>
            <a:ext cx="9152100" cy="192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4"/>
          <p:cNvSpPr txBox="1"/>
          <p:nvPr>
            <p:ph type="title"/>
          </p:nvPr>
        </p:nvSpPr>
        <p:spPr>
          <a:xfrm>
            <a:off x="311700" y="1751226"/>
            <a:ext cx="8520600" cy="95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14"/>
          <p:cNvSpPr txBox="1"/>
          <p:nvPr>
            <p:ph idx="1" type="subTitle"/>
          </p:nvPr>
        </p:nvSpPr>
        <p:spPr>
          <a:xfrm>
            <a:off x="1143000" y="2701926"/>
            <a:ext cx="6858000" cy="12414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F07244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 - Light">
    <p:bg>
      <p:bgPr>
        <a:solidFill>
          <a:srgbClr val="249C91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 txBox="1"/>
          <p:nvPr>
            <p:ph type="title"/>
          </p:nvPr>
        </p:nvSpPr>
        <p:spPr>
          <a:xfrm>
            <a:off x="311700" y="1751226"/>
            <a:ext cx="8520600" cy="95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8" name="Google Shape;28;p15"/>
          <p:cNvSpPr/>
          <p:nvPr/>
        </p:nvSpPr>
        <p:spPr>
          <a:xfrm>
            <a:off x="-7950" y="4753950"/>
            <a:ext cx="9152100" cy="3897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Google Shape;29;p15" title="LogoStacked.png"/>
          <p:cNvPicPr preferRelativeResize="0"/>
          <p:nvPr/>
        </p:nvPicPr>
        <p:blipFill rotWithShape="1">
          <a:blip r:embed="rId2">
            <a:alphaModFix/>
          </a:blip>
          <a:srcRect b="25149" l="26142" r="30754" t="0"/>
          <a:stretch/>
        </p:blipFill>
        <p:spPr>
          <a:xfrm>
            <a:off x="8342825" y="4315025"/>
            <a:ext cx="763725" cy="63657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15"/>
          <p:cNvSpPr txBox="1"/>
          <p:nvPr>
            <p:ph idx="1" type="subTitle"/>
          </p:nvPr>
        </p:nvSpPr>
        <p:spPr>
          <a:xfrm>
            <a:off x="1143000" y="2701926"/>
            <a:ext cx="6858000" cy="12414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BFBFB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Title and Content - Two Column">
    <p:bg>
      <p:bgPr>
        <a:solidFill>
          <a:srgbClr val="242829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/>
          <p:nvPr/>
        </p:nvSpPr>
        <p:spPr>
          <a:xfrm>
            <a:off x="3524161" y="-125"/>
            <a:ext cx="5630725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6"/>
          <p:cNvSpPr txBox="1"/>
          <p:nvPr>
            <p:ph type="title"/>
          </p:nvPr>
        </p:nvSpPr>
        <p:spPr>
          <a:xfrm>
            <a:off x="-9925" y="2060490"/>
            <a:ext cx="3523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b="1" sz="2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4" name="Google Shape;34;p16"/>
          <p:cNvSpPr txBox="1"/>
          <p:nvPr>
            <p:ph idx="1" type="body"/>
          </p:nvPr>
        </p:nvSpPr>
        <p:spPr>
          <a:xfrm>
            <a:off x="3831771" y="724075"/>
            <a:ext cx="4944729" cy="3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24282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5" name="Google Shape;35;p16"/>
          <p:cNvSpPr/>
          <p:nvPr/>
        </p:nvSpPr>
        <p:spPr>
          <a:xfrm>
            <a:off x="-9925" y="0"/>
            <a:ext cx="3523200" cy="8616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3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0125" y="171000"/>
            <a:ext cx="1289345" cy="5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solidFill>
          <a:srgbClr val="242829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f5b7ca2831_0_266"/>
          <p:cNvSpPr txBox="1"/>
          <p:nvPr>
            <p:ph type="ctrTitle"/>
          </p:nvPr>
        </p:nvSpPr>
        <p:spPr>
          <a:xfrm>
            <a:off x="311708" y="2886950"/>
            <a:ext cx="8520600" cy="11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b="1" sz="4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pic>
        <p:nvPicPr>
          <p:cNvPr id="42" name="Google Shape;42;g3f5b7ca2831_0_2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56255" y="1441239"/>
            <a:ext cx="1631490" cy="783122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g3f5b7ca2831_0_266"/>
          <p:cNvSpPr/>
          <p:nvPr/>
        </p:nvSpPr>
        <p:spPr>
          <a:xfrm>
            <a:off x="-7950" y="4753950"/>
            <a:ext cx="9152100" cy="3897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Title and Content - Single Column">
    <p:bg>
      <p:bgPr>
        <a:solidFill>
          <a:schemeClr val="lt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f5b7ca2831_0_270"/>
          <p:cNvSpPr/>
          <p:nvPr/>
        </p:nvSpPr>
        <p:spPr>
          <a:xfrm>
            <a:off x="0" y="0"/>
            <a:ext cx="9144000" cy="615900"/>
          </a:xfrm>
          <a:prstGeom prst="rect">
            <a:avLst/>
          </a:prstGeom>
          <a:solidFill>
            <a:srgbClr val="2428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g3f5b7ca2831_0_270"/>
          <p:cNvSpPr txBox="1"/>
          <p:nvPr>
            <p:ph type="title"/>
          </p:nvPr>
        </p:nvSpPr>
        <p:spPr>
          <a:xfrm>
            <a:off x="367498" y="1"/>
            <a:ext cx="8403000" cy="6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b="1" sz="2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7" name="Google Shape;47;g3f5b7ca2831_0_270"/>
          <p:cNvSpPr txBox="1"/>
          <p:nvPr>
            <p:ph idx="1" type="body"/>
          </p:nvPr>
        </p:nvSpPr>
        <p:spPr>
          <a:xfrm>
            <a:off x="373487" y="1081825"/>
            <a:ext cx="8403000" cy="33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24282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g3f5b7ca2831_0_270"/>
          <p:cNvSpPr/>
          <p:nvPr/>
        </p:nvSpPr>
        <p:spPr>
          <a:xfrm>
            <a:off x="-7950" y="4951600"/>
            <a:ext cx="9152100" cy="192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g3f5b7ca2831_0_270" title="LogoStacked.png"/>
          <p:cNvPicPr preferRelativeResize="0"/>
          <p:nvPr/>
        </p:nvPicPr>
        <p:blipFill rotWithShape="1">
          <a:blip r:embed="rId2">
            <a:alphaModFix/>
          </a:blip>
          <a:srcRect b="25150" l="26142" r="30754" t="0"/>
          <a:stretch/>
        </p:blipFill>
        <p:spPr>
          <a:xfrm>
            <a:off x="8342825" y="4315025"/>
            <a:ext cx="763725" cy="63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242829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b7ca2831_0_276"/>
          <p:cNvSpPr/>
          <p:nvPr/>
        </p:nvSpPr>
        <p:spPr>
          <a:xfrm>
            <a:off x="-7950" y="4951600"/>
            <a:ext cx="9152100" cy="192000"/>
          </a:xfrm>
          <a:prstGeom prst="rect">
            <a:avLst/>
          </a:prstGeom>
          <a:solidFill>
            <a:srgbClr val="249C9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f5b7ca2831_0_2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g3f5b7ca2831_0_26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1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2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"/>
          <p:cNvSpPr txBox="1"/>
          <p:nvPr>
            <p:ph type="ctrTitle"/>
          </p:nvPr>
        </p:nvSpPr>
        <p:spPr>
          <a:xfrm>
            <a:off x="457200" y="2194560"/>
            <a:ext cx="8229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b="1" i="0" lang="en-US" sz="4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Board financial overview</a:t>
            </a:r>
            <a:endParaRPr/>
          </a:p>
        </p:txBody>
      </p:sp>
      <p:sp>
        <p:nvSpPr>
          <p:cNvPr id="74" name="Google Shape;74;p1"/>
          <p:cNvSpPr txBox="1"/>
          <p:nvPr/>
        </p:nvSpPr>
        <p:spPr>
          <a:xfrm>
            <a:off x="457200" y="416052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49C91"/>
                </a:solidFill>
                <a:latin typeface="Raleway"/>
                <a:ea typeface="Raleway"/>
                <a:cs typeface="Raleway"/>
                <a:sym typeface="Raleway"/>
              </a:rPr>
              <a:t>OWASP Foundation, Inc.  |  June 2026</a:t>
            </a:r>
            <a:endParaRPr/>
          </a:p>
        </p:txBody>
      </p:sp>
      <p:pic>
        <p:nvPicPr>
          <p:cNvPr descr="owasp_logo_dark.png" id="75" name="Google Shape;7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68980" y="548640"/>
            <a:ext cx="2606039" cy="868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"/>
          <p:cNvSpPr txBox="1"/>
          <p:nvPr>
            <p:ph type="title"/>
          </p:nvPr>
        </p:nvSpPr>
        <p:spPr>
          <a:xfrm>
            <a:off x="367498" y="1"/>
            <a:ext cx="8403013" cy="6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1" i="0" lang="en-US" sz="2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Financial snapshot as of June 30, 2026</a:t>
            </a: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57200" y="1474470"/>
            <a:ext cx="1885950" cy="2743200"/>
          </a:xfrm>
          <a:prstGeom prst="roundRect">
            <a:avLst>
              <a:gd fmla="val 6000" name="adj"/>
            </a:avLst>
          </a:prstGeom>
          <a:solidFill>
            <a:srgbClr val="EFF0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457200" y="1474470"/>
            <a:ext cx="1885950" cy="73152"/>
          </a:xfrm>
          <a:prstGeom prst="rect">
            <a:avLst/>
          </a:prstGeom>
          <a:solidFill>
            <a:srgbClr val="F072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 txBox="1"/>
          <p:nvPr/>
        </p:nvSpPr>
        <p:spPr>
          <a:xfrm>
            <a:off x="731520" y="1840230"/>
            <a:ext cx="1337310" cy="74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F07245"/>
                </a:solidFill>
                <a:latin typeface="Raleway"/>
                <a:ea typeface="Raleway"/>
                <a:cs typeface="Raleway"/>
                <a:sym typeface="Raleway"/>
              </a:rPr>
              <a:t>$2.48M</a:t>
            </a:r>
            <a:endParaRPr/>
          </a:p>
        </p:txBody>
      </p:sp>
      <p:sp>
        <p:nvSpPr>
          <p:cNvPr id="84" name="Google Shape;84;p2"/>
          <p:cNvSpPr txBox="1"/>
          <p:nvPr/>
        </p:nvSpPr>
        <p:spPr>
          <a:xfrm>
            <a:off x="731520" y="2769870"/>
            <a:ext cx="1337310" cy="108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Cash on hand (up $131K in June)</a:t>
            </a: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2571750" y="1474470"/>
            <a:ext cx="1885950" cy="2743200"/>
          </a:xfrm>
          <a:prstGeom prst="roundRect">
            <a:avLst>
              <a:gd fmla="val 6000" name="adj"/>
            </a:avLst>
          </a:prstGeom>
          <a:solidFill>
            <a:srgbClr val="EFF0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2571750" y="1474470"/>
            <a:ext cx="1885950" cy="73152"/>
          </a:xfrm>
          <a:prstGeom prst="rect">
            <a:avLst/>
          </a:prstGeom>
          <a:solidFill>
            <a:srgbClr val="4184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 txBox="1"/>
          <p:nvPr/>
        </p:nvSpPr>
        <p:spPr>
          <a:xfrm>
            <a:off x="2846070" y="1840230"/>
            <a:ext cx="1337310" cy="74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418477"/>
                </a:solidFill>
                <a:latin typeface="Raleway"/>
                <a:ea typeface="Raleway"/>
                <a:cs typeface="Raleway"/>
                <a:sym typeface="Raleway"/>
              </a:rPr>
              <a:t>6.61</a:t>
            </a:r>
            <a:endParaRPr/>
          </a:p>
        </p:txBody>
      </p:sp>
      <p:sp>
        <p:nvSpPr>
          <p:cNvPr id="88" name="Google Shape;88;p2"/>
          <p:cNvSpPr txBox="1"/>
          <p:nvPr/>
        </p:nvSpPr>
        <p:spPr>
          <a:xfrm>
            <a:off x="2846070" y="2769870"/>
            <a:ext cx="1337310" cy="108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Months of cash on hand</a:t>
            </a: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686300" y="1474470"/>
            <a:ext cx="1885950" cy="2743200"/>
          </a:xfrm>
          <a:prstGeom prst="roundRect">
            <a:avLst>
              <a:gd fmla="val 6000" name="adj"/>
            </a:avLst>
          </a:prstGeom>
          <a:solidFill>
            <a:srgbClr val="EFF0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4686300" y="1474470"/>
            <a:ext cx="1885950" cy="73152"/>
          </a:xfrm>
          <a:prstGeom prst="rect">
            <a:avLst/>
          </a:prstGeom>
          <a:solidFill>
            <a:srgbClr val="4184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4960620" y="1840230"/>
            <a:ext cx="1337310" cy="74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418477"/>
                </a:solidFill>
                <a:latin typeface="Raleway"/>
                <a:ea typeface="Raleway"/>
                <a:cs typeface="Raleway"/>
                <a:sym typeface="Raleway"/>
              </a:rPr>
              <a:t>9.19:1</a:t>
            </a:r>
            <a:endParaRPr/>
          </a:p>
        </p:txBody>
      </p:sp>
      <p:sp>
        <p:nvSpPr>
          <p:cNvPr id="92" name="Google Shape;92;p2"/>
          <p:cNvSpPr txBox="1"/>
          <p:nvPr/>
        </p:nvSpPr>
        <p:spPr>
          <a:xfrm>
            <a:off x="4960620" y="2769870"/>
            <a:ext cx="1337310" cy="108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Current ratio</a:t>
            </a: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6800850" y="1474470"/>
            <a:ext cx="1885950" cy="2743200"/>
          </a:xfrm>
          <a:prstGeom prst="roundRect">
            <a:avLst>
              <a:gd fmla="val 6000" name="adj"/>
            </a:avLst>
          </a:prstGeom>
          <a:solidFill>
            <a:srgbClr val="EFF0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6800850" y="1474470"/>
            <a:ext cx="1885950" cy="73152"/>
          </a:xfrm>
          <a:prstGeom prst="rect">
            <a:avLst/>
          </a:prstGeom>
          <a:solidFill>
            <a:srgbClr val="4184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7075170" y="1840230"/>
            <a:ext cx="1337310" cy="74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418477"/>
                </a:solidFill>
                <a:latin typeface="Raleway"/>
                <a:ea typeface="Raleway"/>
                <a:cs typeface="Raleway"/>
                <a:sym typeface="Raleway"/>
              </a:rPr>
              <a:t>$3.77M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7075170" y="2769870"/>
            <a:ext cx="1337310" cy="108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Total net assets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6282A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Icon (white).png" id="101" name="Google Shape;10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040" y="27432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 txBox="1"/>
          <p:nvPr/>
        </p:nvSpPr>
        <p:spPr>
          <a:xfrm>
            <a:off x="457200" y="74295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07245"/>
                </a:solidFill>
                <a:latin typeface="Montserrat"/>
                <a:ea typeface="Montserrat"/>
                <a:cs typeface="Montserrat"/>
                <a:sym typeface="Montserrat"/>
              </a:rPr>
              <a:t>YEAR-TO-DATE RESULTS</a:t>
            </a:r>
            <a:endParaRPr/>
          </a:p>
        </p:txBody>
      </p:sp>
      <p:sp>
        <p:nvSpPr>
          <p:cNvPr id="103" name="Google Shape;103;p3"/>
          <p:cNvSpPr txBox="1"/>
          <p:nvPr/>
        </p:nvSpPr>
        <p:spPr>
          <a:xfrm>
            <a:off x="457200" y="1291590"/>
            <a:ext cx="8229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none" cap="none" strike="noStrike">
                <a:solidFill>
                  <a:srgbClr val="F07245"/>
                </a:solidFill>
                <a:latin typeface="Raleway"/>
                <a:ea typeface="Raleway"/>
                <a:cs typeface="Raleway"/>
                <a:sym typeface="Raleway"/>
              </a:rPr>
              <a:t>$1.27M</a:t>
            </a:r>
            <a:endParaRPr/>
          </a:p>
        </p:txBody>
      </p:sp>
      <p:sp>
        <p:nvSpPr>
          <p:cNvPr id="104" name="Google Shape;104;p3"/>
          <p:cNvSpPr txBox="1"/>
          <p:nvPr/>
        </p:nvSpPr>
        <p:spPr>
          <a:xfrm>
            <a:off x="457200" y="330327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Net income, year to date</a:t>
            </a:r>
            <a:endParaRPr/>
          </a:p>
        </p:txBody>
      </p:sp>
      <p:sp>
        <p:nvSpPr>
          <p:cNvPr id="105" name="Google Shape;105;p3"/>
          <p:cNvSpPr txBox="1"/>
          <p:nvPr/>
        </p:nvSpPr>
        <p:spPr>
          <a:xfrm>
            <a:off x="1371600" y="3943350"/>
            <a:ext cx="64008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Revenue of $3.42M came in 31% over the YTD budget, while expenses of $2.15M held 17% under budget.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>
            <p:ph type="title"/>
          </p:nvPr>
        </p:nvSpPr>
        <p:spPr>
          <a:xfrm>
            <a:off x="367498" y="1"/>
            <a:ext cx="8403013" cy="6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1" i="0" lang="en-US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Key metrics: year to date vs budget and prior year</a:t>
            </a:r>
            <a:endParaRPr/>
          </a:p>
        </p:txBody>
      </p:sp>
      <p:graphicFrame>
        <p:nvGraphicFramePr>
          <p:cNvPr id="111" name="Google Shape;111;p4"/>
          <p:cNvGraphicFramePr/>
          <p:nvPr/>
        </p:nvGraphicFramePr>
        <p:xfrm>
          <a:off x="457200" y="11887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{BBC5121A-0F14-4823-B5EB-14E5B51F3253}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Metric</a:t>
                      </a:r>
                      <a:endParaRPr/>
                    </a:p>
                  </a:txBody>
                  <a:tcPr marT="73150" marB="73150" marR="109725" marL="109725">
                    <a:solidFill>
                      <a:srgbClr val="249C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2026 YTD</a:t>
                      </a:r>
                      <a:endParaRPr/>
                    </a:p>
                  </a:txBody>
                  <a:tcPr marT="73150" marB="73150" marR="109725" marL="109725">
                    <a:solidFill>
                      <a:srgbClr val="249C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YTD budget</a:t>
                      </a:r>
                      <a:endParaRPr/>
                    </a:p>
                  </a:txBody>
                  <a:tcPr marT="73150" marB="73150" marR="109725" marL="109725">
                    <a:solidFill>
                      <a:srgbClr val="249C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Prior-year YTD</a:t>
                      </a:r>
                      <a:endParaRPr/>
                    </a:p>
                  </a:txBody>
                  <a:tcPr marT="73150" marB="73150" marR="109725" marL="109725">
                    <a:solidFill>
                      <a:srgbClr val="249C9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Total revenue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$3,417,479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$2,614,668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$2,605,373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Total expenses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EFF0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$2,149,305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EFF0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$2,595,620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EFF0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$2,237,385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EFF0F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Net income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$1,269,633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$25,048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$376,047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Months of cash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EFF0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6.61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EFF0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—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EFF0F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—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EFF0F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Current ratio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9.19:1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—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494949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—</a:t>
                      </a:r>
                      <a:endParaRPr/>
                    </a:p>
                  </a:txBody>
                  <a:tcPr marT="54875" marB="54875" marR="109725" marL="109725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/>
          <p:nvPr>
            <p:ph type="title"/>
          </p:nvPr>
        </p:nvSpPr>
        <p:spPr>
          <a:xfrm>
            <a:off x="367498" y="1"/>
            <a:ext cx="8403013" cy="6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1" i="0" lang="en-US" sz="2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Cash on hand: trailing 12 months</a:t>
            </a:r>
            <a:endParaRPr/>
          </a:p>
        </p:txBody>
      </p:sp>
      <p:sp>
        <p:nvSpPr>
          <p:cNvPr id="117" name="Google Shape;117;p5"/>
          <p:cNvSpPr txBox="1"/>
          <p:nvPr/>
        </p:nvSpPr>
        <p:spPr>
          <a:xfrm>
            <a:off x="457200" y="118872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418477"/>
                </a:solidFill>
                <a:latin typeface="Montserrat"/>
                <a:ea typeface="Montserrat"/>
                <a:cs typeface="Montserrat"/>
                <a:sym typeface="Montserrat"/>
              </a:rPr>
              <a:t>CASH ON HAND ($ MILLIONS)</a:t>
            </a:r>
            <a:endParaRPr/>
          </a:p>
        </p:txBody>
      </p:sp>
      <p:graphicFrame>
        <p:nvGraphicFramePr>
          <p:cNvPr id="118" name="Google Shape;118;p5"/>
          <p:cNvGraphicFramePr/>
          <p:nvPr/>
        </p:nvGraphicFramePr>
        <p:xfrm>
          <a:off x="457200" y="1554480"/>
          <a:ext cx="8229600" cy="180594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19" name="Google Shape;119;p5"/>
          <p:cNvSpPr/>
          <p:nvPr/>
        </p:nvSpPr>
        <p:spPr>
          <a:xfrm>
            <a:off x="457200" y="3497580"/>
            <a:ext cx="8229600" cy="1005840"/>
          </a:xfrm>
          <a:prstGeom prst="roundRect">
            <a:avLst>
              <a:gd fmla="val 6000" name="adj"/>
            </a:avLst>
          </a:prstGeom>
          <a:solidFill>
            <a:srgbClr val="EFF0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685800" y="3726180"/>
            <a:ext cx="77724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F07245"/>
                </a:solidFill>
                <a:latin typeface="Montserrat"/>
                <a:ea typeface="Montserrat"/>
                <a:cs typeface="Montserrat"/>
                <a:sym typeface="Montserrat"/>
              </a:rPr>
              <a:t>KEY TAKEAWAY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26282A"/>
                </a:solidFill>
                <a:latin typeface="Raleway"/>
                <a:ea typeface="Raleway"/>
                <a:cs typeface="Raleway"/>
                <a:sym typeface="Raleway"/>
              </a:rPr>
              <a:t>Cash has climbed steadily since the January low of $1.5M, ending June at $2.48M — the highest balance in the last 12 months and 6.6 months of runway.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/>
          <p:nvPr>
            <p:ph type="title"/>
          </p:nvPr>
        </p:nvSpPr>
        <p:spPr>
          <a:xfrm>
            <a:off x="367498" y="1"/>
            <a:ext cx="8403000" cy="6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1" i="0" lang="en-US" sz="2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Revenue mix, year to date</a:t>
            </a:r>
            <a:endParaRPr/>
          </a:p>
        </p:txBody>
      </p:sp>
      <p:sp>
        <p:nvSpPr>
          <p:cNvPr id="126" name="Google Shape;126;p6"/>
          <p:cNvSpPr txBox="1"/>
          <p:nvPr/>
        </p:nvSpPr>
        <p:spPr>
          <a:xfrm>
            <a:off x="457200" y="1188720"/>
            <a:ext cx="4191000" cy="169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418477"/>
                </a:solidFill>
                <a:latin typeface="Montserrat"/>
                <a:ea typeface="Montserrat"/>
                <a:cs typeface="Montserrat"/>
                <a:sym typeface="Montserrat"/>
              </a:rPr>
              <a:t>$ THOUSANDS | TOTAL $3.42M</a:t>
            </a:r>
            <a:endParaRPr b="1" sz="1100">
              <a:solidFill>
                <a:srgbClr val="41847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7" name="Google Shape;127;p6"/>
          <p:cNvPicPr preferRelativeResize="0"/>
          <p:nvPr/>
        </p:nvPicPr>
        <p:blipFill rotWithShape="1">
          <a:blip r:embed="rId3">
            <a:alphaModFix/>
          </a:blip>
          <a:srcRect b="3661" l="-2350" r="2350" t="0"/>
          <a:stretch/>
        </p:blipFill>
        <p:spPr>
          <a:xfrm>
            <a:off x="0" y="1479475"/>
            <a:ext cx="4948800" cy="309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"/>
          <p:cNvSpPr/>
          <p:nvPr/>
        </p:nvSpPr>
        <p:spPr>
          <a:xfrm>
            <a:off x="5181600" y="1554480"/>
            <a:ext cx="3505200" cy="2949000"/>
          </a:xfrm>
          <a:prstGeom prst="roundRect">
            <a:avLst>
              <a:gd fmla="val 5167" name="adj"/>
            </a:avLst>
          </a:prstGeom>
          <a:solidFill>
            <a:srgbClr val="EFF0F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"/>
          <p:cNvSpPr txBox="1"/>
          <p:nvPr/>
        </p:nvSpPr>
        <p:spPr>
          <a:xfrm>
            <a:off x="5410200" y="1744980"/>
            <a:ext cx="3048000" cy="256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F07245"/>
                </a:solidFill>
                <a:latin typeface="Montserrat"/>
                <a:ea typeface="Montserrat"/>
                <a:cs typeface="Montserrat"/>
                <a:sym typeface="Montserrat"/>
              </a:rPr>
              <a:t>KEY TAKEAWAY</a:t>
            </a:r>
            <a:endParaRPr b="1" sz="1000">
              <a:solidFill>
                <a:srgbClr val="F0724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0" lang="en-US" sz="3200">
                <a:solidFill>
                  <a:srgbClr val="249C91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49%</a:t>
            </a:r>
            <a:endParaRPr b="0" sz="3200">
              <a:solidFill>
                <a:srgbClr val="249C91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26282A"/>
                </a:solidFill>
                <a:latin typeface="Raleway"/>
                <a:ea typeface="Raleway"/>
                <a:cs typeface="Raleway"/>
                <a:sym typeface="Raleway"/>
              </a:rPr>
              <a:t>of all revenue is driven by Sponsorships</a:t>
            </a:r>
            <a:endParaRPr b="1" sz="1100">
              <a:solidFill>
                <a:srgbClr val="26282A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0" lang="en-US" sz="3200">
                <a:solidFill>
                  <a:srgbClr val="41847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73%</a:t>
            </a:r>
            <a:endParaRPr b="0" sz="3200">
              <a:solidFill>
                <a:srgbClr val="418477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indent="0" lvl="0" marL="0" rtl="0" algn="l">
              <a:spcBef>
                <a:spcPts val="15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26282A"/>
                </a:solidFill>
                <a:latin typeface="Raleway"/>
                <a:ea typeface="Raleway"/>
                <a:cs typeface="Raleway"/>
                <a:sym typeface="Raleway"/>
              </a:rPr>
              <a:t>comes from Conference income (sponsorships, registrations, training)</a:t>
            </a:r>
            <a:endParaRPr b="1" sz="1100">
              <a:solidFill>
                <a:srgbClr val="26282A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0" name="Google Shape;130;p6"/>
          <p:cNvSpPr txBox="1"/>
          <p:nvPr/>
        </p:nvSpPr>
        <p:spPr>
          <a:xfrm>
            <a:off x="523875" y="3190875"/>
            <a:ext cx="571500" cy="285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1143000" y="3762375"/>
            <a:ext cx="666900" cy="285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6"/>
          <p:cNvSpPr txBox="1"/>
          <p:nvPr/>
        </p:nvSpPr>
        <p:spPr>
          <a:xfrm>
            <a:off x="2381250" y="2619375"/>
            <a:ext cx="762000" cy="285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 txBox="1"/>
          <p:nvPr>
            <p:ph type="title"/>
          </p:nvPr>
        </p:nvSpPr>
        <p:spPr>
          <a:xfrm>
            <a:off x="367498" y="1"/>
            <a:ext cx="8403013" cy="6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1" i="0" lang="en-US" sz="2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Expense mix, year to date</a:t>
            </a:r>
            <a:endParaRPr/>
          </a:p>
        </p:txBody>
      </p:sp>
      <p:sp>
        <p:nvSpPr>
          <p:cNvPr id="138" name="Google Shape;138;p7"/>
          <p:cNvSpPr txBox="1"/>
          <p:nvPr/>
        </p:nvSpPr>
        <p:spPr>
          <a:xfrm>
            <a:off x="457200" y="1188720"/>
            <a:ext cx="82296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418477"/>
                </a:solidFill>
                <a:latin typeface="Montserrat"/>
                <a:ea typeface="Montserrat"/>
                <a:cs typeface="Montserrat"/>
                <a:sym typeface="Montserrat"/>
              </a:rPr>
              <a:t>$ THOUSANDS  |  TOTAL $2.15M</a:t>
            </a:r>
            <a:endParaRPr/>
          </a:p>
        </p:txBody>
      </p:sp>
      <p:graphicFrame>
        <p:nvGraphicFramePr>
          <p:cNvPr id="139" name="Google Shape;139;p7"/>
          <p:cNvGraphicFramePr/>
          <p:nvPr/>
        </p:nvGraphicFramePr>
        <p:xfrm>
          <a:off x="457200" y="1554480"/>
          <a:ext cx="8229600" cy="180594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40" name="Google Shape;140;p7"/>
          <p:cNvSpPr/>
          <p:nvPr/>
        </p:nvSpPr>
        <p:spPr>
          <a:xfrm>
            <a:off x="457200" y="3497580"/>
            <a:ext cx="8229600" cy="1005840"/>
          </a:xfrm>
          <a:prstGeom prst="roundRect">
            <a:avLst>
              <a:gd fmla="val 6000" name="adj"/>
            </a:avLst>
          </a:prstGeom>
          <a:solidFill>
            <a:srgbClr val="EFF0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7"/>
          <p:cNvSpPr txBox="1"/>
          <p:nvPr/>
        </p:nvSpPr>
        <p:spPr>
          <a:xfrm>
            <a:off x="685800" y="3726180"/>
            <a:ext cx="77724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F07245"/>
                </a:solidFill>
                <a:latin typeface="Montserrat"/>
                <a:ea typeface="Montserrat"/>
                <a:cs typeface="Montserrat"/>
                <a:sym typeface="Montserrat"/>
              </a:rPr>
              <a:t>KEY TAKEAWAY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26282A"/>
                </a:solidFill>
                <a:latin typeface="Raleway"/>
                <a:ea typeface="Raleway"/>
                <a:cs typeface="Raleway"/>
                <a:sym typeface="Raleway"/>
              </a:rPr>
              <a:t>Conference costs (40%) and personnel (26%) account for two-thirds of spend — both tied directly to the mission and events calendar.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Icon.png" id="146" name="Google Shape;14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040" y="27432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8"/>
          <p:cNvSpPr/>
          <p:nvPr/>
        </p:nvSpPr>
        <p:spPr>
          <a:xfrm>
            <a:off x="0" y="0"/>
            <a:ext cx="3657600" cy="5143500"/>
          </a:xfrm>
          <a:prstGeom prst="rect">
            <a:avLst/>
          </a:prstGeom>
          <a:solidFill>
            <a:srgbClr val="41847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8"/>
          <p:cNvSpPr txBox="1"/>
          <p:nvPr/>
        </p:nvSpPr>
        <p:spPr>
          <a:xfrm>
            <a:off x="502920" y="1188720"/>
            <a:ext cx="26517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THIS MEANS</a:t>
            </a:r>
            <a:endParaRPr/>
          </a:p>
        </p:txBody>
      </p:sp>
      <p:sp>
        <p:nvSpPr>
          <p:cNvPr id="149" name="Google Shape;149;p8"/>
          <p:cNvSpPr txBox="1"/>
          <p:nvPr/>
        </p:nvSpPr>
        <p:spPr>
          <a:xfrm>
            <a:off x="502920" y="1691640"/>
            <a:ext cx="265176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Board takeaways</a:t>
            </a:r>
            <a:endParaRPr/>
          </a:p>
        </p:txBody>
      </p:sp>
      <p:sp>
        <p:nvSpPr>
          <p:cNvPr id="150" name="Google Shape;150;p8"/>
          <p:cNvSpPr txBox="1"/>
          <p:nvPr/>
        </p:nvSpPr>
        <p:spPr>
          <a:xfrm>
            <a:off x="4105875" y="589395"/>
            <a:ext cx="4480500" cy="38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74320" lvl="0" marL="27432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18477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Net income of $1.27M year to date</a:t>
            </a:r>
            <a:r>
              <a:rPr lang="en-US" sz="1800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800">
              <a:solidFill>
                <a:srgbClr val="49494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494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74320" lvl="0" marL="27432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18477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Revenue of $3.42M is 31% over budget, led by sponsorships.</a:t>
            </a:r>
            <a:endParaRPr/>
          </a:p>
          <a:p>
            <a:pPr indent="-274320" lvl="0" marL="274320" marR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18477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Expenses of $2.15M came in 17% under budget.</a:t>
            </a:r>
            <a:endParaRPr/>
          </a:p>
          <a:p>
            <a:pPr indent="-274320" lvl="0" marL="274320" marR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18477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Strong liquidity: 6.61 months of cash and a 9.19:1 current ratio.</a:t>
            </a:r>
            <a:endParaRPr/>
          </a:p>
          <a:p>
            <a:pPr indent="-274320" lvl="0" marL="274320" marR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18477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Monitor </a:t>
            </a:r>
            <a:r>
              <a:rPr b="0" i="0" lang="en-US" sz="1800" u="none" cap="none" strike="noStrike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$388K</a:t>
            </a:r>
            <a:r>
              <a:rPr lang="en-US" sz="1800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0" i="0" lang="en-US" sz="1800" u="none" cap="none" strike="noStrike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receivables over 90 days</a:t>
            </a:r>
            <a:r>
              <a:rPr lang="en-US" sz="1800">
                <a:solidFill>
                  <a:srgbClr val="49494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"/>
          <p:cNvSpPr txBox="1"/>
          <p:nvPr>
            <p:ph type="title"/>
          </p:nvPr>
        </p:nvSpPr>
        <p:spPr>
          <a:xfrm>
            <a:off x="311700" y="1751226"/>
            <a:ext cx="8520600" cy="95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i="0" lang="en-US" sz="5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Thank you</a:t>
            </a:r>
            <a:endParaRPr/>
          </a:p>
        </p:txBody>
      </p:sp>
      <p:sp>
        <p:nvSpPr>
          <p:cNvPr id="156" name="Google Shape;156;p9"/>
          <p:cNvSpPr txBox="1"/>
          <p:nvPr/>
        </p:nvSpPr>
        <p:spPr>
          <a:xfrm>
            <a:off x="685800" y="3589020"/>
            <a:ext cx="77724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Prepared by The Charity CFO  |  June 2026</a:t>
            </a:r>
            <a:endParaRPr/>
          </a:p>
        </p:txBody>
      </p:sp>
      <p:pic>
        <p:nvPicPr>
          <p:cNvPr descr="owasp_logo_dark.png" id="157" name="Google Shape;15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6140" y="548640"/>
            <a:ext cx="2331720" cy="777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