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embedTrueTypeFonts="1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embeddedFontLst>
    <p:embeddedFont>
      <p:font typeface="Raleway" panose="020B0503030101060003" pitchFamily="34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gX4t3gDT1B14KArOZzu4SfNS2w/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7" d="100"/>
          <a:sy n="147" d="100"/>
        </p:scale>
        <p:origin x="826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Cash on Hand ($M)</c:v>
                </c:pt>
              </c:strCache>
            </c:strRef>
          </c:tx>
          <c:spPr>
            <a:solidFill>
              <a:srgbClr val="78B45A"/>
            </a:solidFill>
          </c:spPr>
          <c:invertIfNegative val="1"/>
          <c:cat>
            <c:strRef>
              <c:f>Sheet1!$A$2:$A$13</c:f>
              <c:strCache>
                <c:ptCount val="12"/>
                <c:pt idx="0">
                  <c:v>May 25</c:v>
                </c:pt>
                <c:pt idx="1">
                  <c:v>Jun 25</c:v>
                </c:pt>
                <c:pt idx="2">
                  <c:v>Jul 25</c:v>
                </c:pt>
                <c:pt idx="3">
                  <c:v>Aug 25</c:v>
                </c:pt>
                <c:pt idx="4">
                  <c:v>Sep 25</c:v>
                </c:pt>
                <c:pt idx="5">
                  <c:v>Oct 25</c:v>
                </c:pt>
                <c:pt idx="6">
                  <c:v>Nov 25</c:v>
                </c:pt>
                <c:pt idx="7">
                  <c:v>Dec 25</c:v>
                </c:pt>
                <c:pt idx="8">
                  <c:v>Jan 26</c:v>
                </c:pt>
                <c:pt idx="9">
                  <c:v>Feb 26</c:v>
                </c:pt>
                <c:pt idx="10">
                  <c:v>Mar 26</c:v>
                </c:pt>
                <c:pt idx="11">
                  <c:v>Apr 26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2.2599999999999998</c:v>
                </c:pt>
                <c:pt idx="1">
                  <c:v>2.23</c:v>
                </c:pt>
                <c:pt idx="2">
                  <c:v>2.0499999999999998</c:v>
                </c:pt>
                <c:pt idx="3">
                  <c:v>1.95</c:v>
                </c:pt>
                <c:pt idx="4">
                  <c:v>1.92</c:v>
                </c:pt>
                <c:pt idx="5">
                  <c:v>1.99</c:v>
                </c:pt>
                <c:pt idx="6">
                  <c:v>1.77</c:v>
                </c:pt>
                <c:pt idx="7">
                  <c:v>1.55</c:v>
                </c:pt>
                <c:pt idx="8">
                  <c:v>1.53</c:v>
                </c:pt>
                <c:pt idx="9">
                  <c:v>1.79</c:v>
                </c:pt>
                <c:pt idx="10">
                  <c:v>1.98</c:v>
                </c:pt>
                <c:pt idx="11">
                  <c:v>2.16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  <c:ext xmlns:c16="http://schemas.microsoft.com/office/drawing/2014/chart" uri="{C3380CC4-5D6E-409C-BE32-E72D297353CC}">
              <c16:uniqueId val="{00000000-408B-43BB-9DCC-61D0B9135B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-206802733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YTD Revenue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Conference</c:v>
                </c:pt>
                <c:pt idx="1">
                  <c:v>Donations</c:v>
                </c:pt>
                <c:pt idx="2">
                  <c:v>Membership</c:v>
                </c:pt>
                <c:pt idx="3">
                  <c:v>Uncategorized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1482553</c:v>
                </c:pt>
                <c:pt idx="1">
                  <c:v>354563</c:v>
                </c:pt>
                <c:pt idx="2">
                  <c:v>66090</c:v>
                </c:pt>
                <c:pt idx="3">
                  <c:v>30695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CF-4C54-9EC2-F24F7BFBFB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overlay val="0"/>
    </c:legend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overlay val="0"/>
    </c:title>
    <c:autoTitleDeleted val="0"/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YTD Expense</c:v>
                </c:pt>
              </c:strCache>
            </c:strRef>
          </c:tx>
          <c:invertIfNegative val="1"/>
          <c:cat>
            <c:strRef>
              <c:f>Sheet1!$A$2:$A$7</c:f>
              <c:strCache>
                <c:ptCount val="6"/>
                <c:pt idx="0">
                  <c:v>Personnel</c:v>
                </c:pt>
                <c:pt idx="1">
                  <c:v>Conference</c:v>
                </c:pt>
                <c:pt idx="2">
                  <c:v>G&amp;A Ops</c:v>
                </c:pt>
                <c:pt idx="3">
                  <c:v>Projects</c:v>
                </c:pt>
                <c:pt idx="4">
                  <c:v>Local Chapters</c:v>
                </c:pt>
                <c:pt idx="5">
                  <c:v>Prof. Fees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363777</c:v>
                </c:pt>
                <c:pt idx="1">
                  <c:v>337949</c:v>
                </c:pt>
                <c:pt idx="2">
                  <c:v>222674</c:v>
                </c:pt>
                <c:pt idx="3">
                  <c:v>137869</c:v>
                </c:pt>
                <c:pt idx="4">
                  <c:v>35687</c:v>
                </c:pt>
                <c:pt idx="5">
                  <c:v>28089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67-487F-94E5-C461A4D5AF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-206802733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rgbClr val="242829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15"/>
          <p:cNvSpPr txBox="1">
            <a:spLocks noGrp="1"/>
          </p:cNvSpPr>
          <p:nvPr>
            <p:ph type="ctrTitle"/>
          </p:nvPr>
        </p:nvSpPr>
        <p:spPr>
          <a:xfrm>
            <a:off x="311708" y="2886950"/>
            <a:ext cx="8520600" cy="115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8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pic>
        <p:nvPicPr>
          <p:cNvPr id="10" name="Google Shape;10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372375" y="1256975"/>
            <a:ext cx="2399250" cy="115165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5"/>
          <p:cNvSpPr/>
          <p:nvPr/>
        </p:nvSpPr>
        <p:spPr>
          <a:xfrm>
            <a:off x="-7950" y="4753950"/>
            <a:ext cx="9152100" cy="389700"/>
          </a:xfrm>
          <a:prstGeom prst="rect">
            <a:avLst/>
          </a:prstGeom>
          <a:solidFill>
            <a:srgbClr val="249C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 - Dark">
    <p:bg>
      <p:bgPr>
        <a:solidFill>
          <a:srgbClr val="242829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6"/>
          <p:cNvSpPr/>
          <p:nvPr/>
        </p:nvSpPr>
        <p:spPr>
          <a:xfrm>
            <a:off x="-9925" y="0"/>
            <a:ext cx="2319900" cy="861600"/>
          </a:xfrm>
          <a:prstGeom prst="rect">
            <a:avLst/>
          </a:prstGeom>
          <a:solidFill>
            <a:srgbClr val="249C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" name="Google Shape;14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04075" y="171000"/>
            <a:ext cx="1289345" cy="5196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16"/>
          <p:cNvSpPr/>
          <p:nvPr/>
        </p:nvSpPr>
        <p:spPr>
          <a:xfrm>
            <a:off x="-7950" y="4951600"/>
            <a:ext cx="9152100" cy="192000"/>
          </a:xfrm>
          <a:prstGeom prst="rect">
            <a:avLst/>
          </a:prstGeom>
          <a:solidFill>
            <a:srgbClr val="249C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6"/>
          <p:cNvSpPr txBox="1">
            <a:spLocks noGrp="1"/>
          </p:cNvSpPr>
          <p:nvPr>
            <p:ph type="title"/>
          </p:nvPr>
        </p:nvSpPr>
        <p:spPr>
          <a:xfrm>
            <a:off x="311700" y="1751226"/>
            <a:ext cx="8520600" cy="9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subTitle" idx="1"/>
          </p:nvPr>
        </p:nvSpPr>
        <p:spPr>
          <a:xfrm>
            <a:off x="1143000" y="2701926"/>
            <a:ext cx="6858000" cy="1241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rgbClr val="F07244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Title and Content - Single Column">
    <p:bg>
      <p:bgPr>
        <a:solidFill>
          <a:schemeClr val="lt1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7"/>
          <p:cNvSpPr/>
          <p:nvPr/>
        </p:nvSpPr>
        <p:spPr>
          <a:xfrm>
            <a:off x="0" y="0"/>
            <a:ext cx="9144000" cy="615900"/>
          </a:xfrm>
          <a:prstGeom prst="rect">
            <a:avLst/>
          </a:prstGeom>
          <a:solidFill>
            <a:srgbClr val="24282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7"/>
          <p:cNvSpPr txBox="1">
            <a:spLocks noGrp="1"/>
          </p:cNvSpPr>
          <p:nvPr>
            <p:ph type="title"/>
          </p:nvPr>
        </p:nvSpPr>
        <p:spPr>
          <a:xfrm>
            <a:off x="367498" y="1"/>
            <a:ext cx="8403013" cy="6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20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21" name="Google Shape;21;p17"/>
          <p:cNvSpPr txBox="1">
            <a:spLocks noGrp="1"/>
          </p:cNvSpPr>
          <p:nvPr>
            <p:ph type="body" idx="1"/>
          </p:nvPr>
        </p:nvSpPr>
        <p:spPr>
          <a:xfrm>
            <a:off x="373487" y="1081825"/>
            <a:ext cx="8403014" cy="3361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solidFill>
                  <a:srgbClr val="242829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17"/>
          <p:cNvSpPr/>
          <p:nvPr/>
        </p:nvSpPr>
        <p:spPr>
          <a:xfrm>
            <a:off x="-7950" y="4951600"/>
            <a:ext cx="9152100" cy="192000"/>
          </a:xfrm>
          <a:prstGeom prst="rect">
            <a:avLst/>
          </a:prstGeom>
          <a:solidFill>
            <a:srgbClr val="249C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" name="Google Shape;23;p17" title="LogoStacked.png"/>
          <p:cNvPicPr preferRelativeResize="0"/>
          <p:nvPr/>
        </p:nvPicPr>
        <p:blipFill rotWithShape="1">
          <a:blip r:embed="rId2">
            <a:alphaModFix/>
          </a:blip>
          <a:srcRect l="26142" r="30754" b="25149"/>
          <a:stretch/>
        </p:blipFill>
        <p:spPr>
          <a:xfrm>
            <a:off x="8342825" y="4315025"/>
            <a:ext cx="763725" cy="6365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 - Light">
    <p:bg>
      <p:bgPr>
        <a:solidFill>
          <a:srgbClr val="249C91"/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8"/>
          <p:cNvSpPr txBox="1">
            <a:spLocks noGrp="1"/>
          </p:cNvSpPr>
          <p:nvPr>
            <p:ph type="title"/>
          </p:nvPr>
        </p:nvSpPr>
        <p:spPr>
          <a:xfrm>
            <a:off x="311700" y="1751226"/>
            <a:ext cx="8520600" cy="9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6" name="Google Shape;26;p18"/>
          <p:cNvSpPr/>
          <p:nvPr/>
        </p:nvSpPr>
        <p:spPr>
          <a:xfrm>
            <a:off x="-7950" y="4753950"/>
            <a:ext cx="9152100" cy="389700"/>
          </a:xfrm>
          <a:prstGeom prst="rect">
            <a:avLst/>
          </a:prstGeom>
          <a:solidFill>
            <a:srgbClr val="249C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" name="Google Shape;27;p18" title="LogoStacked.png"/>
          <p:cNvPicPr preferRelativeResize="0"/>
          <p:nvPr/>
        </p:nvPicPr>
        <p:blipFill rotWithShape="1">
          <a:blip r:embed="rId2">
            <a:alphaModFix/>
          </a:blip>
          <a:srcRect l="26142" r="30754" b="25149"/>
          <a:stretch/>
        </p:blipFill>
        <p:spPr>
          <a:xfrm>
            <a:off x="8342825" y="4315025"/>
            <a:ext cx="763725" cy="636576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18"/>
          <p:cNvSpPr txBox="1">
            <a:spLocks noGrp="1"/>
          </p:cNvSpPr>
          <p:nvPr>
            <p:ph type="subTitle" idx="1"/>
          </p:nvPr>
        </p:nvSpPr>
        <p:spPr>
          <a:xfrm>
            <a:off x="1143000" y="2701926"/>
            <a:ext cx="6858000" cy="1241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rgbClr val="BFBFBF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Title and Content - Two Column">
    <p:bg>
      <p:bgPr>
        <a:solidFill>
          <a:srgbClr val="242829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9"/>
          <p:cNvSpPr/>
          <p:nvPr/>
        </p:nvSpPr>
        <p:spPr>
          <a:xfrm>
            <a:off x="3524161" y="-125"/>
            <a:ext cx="5630725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19"/>
          <p:cNvSpPr txBox="1">
            <a:spLocks noGrp="1"/>
          </p:cNvSpPr>
          <p:nvPr>
            <p:ph type="title"/>
          </p:nvPr>
        </p:nvSpPr>
        <p:spPr>
          <a:xfrm>
            <a:off x="-9925" y="2060490"/>
            <a:ext cx="3523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20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body" idx="1"/>
          </p:nvPr>
        </p:nvSpPr>
        <p:spPr>
          <a:xfrm>
            <a:off x="3831771" y="724075"/>
            <a:ext cx="4944729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solidFill>
                  <a:srgbClr val="242829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19"/>
          <p:cNvSpPr/>
          <p:nvPr/>
        </p:nvSpPr>
        <p:spPr>
          <a:xfrm>
            <a:off x="-9925" y="0"/>
            <a:ext cx="3523200" cy="861600"/>
          </a:xfrm>
          <a:prstGeom prst="rect">
            <a:avLst/>
          </a:prstGeom>
          <a:solidFill>
            <a:srgbClr val="249C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4" name="Google Shape;34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50125" y="171000"/>
            <a:ext cx="1289345" cy="51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242829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0"/>
          <p:cNvSpPr/>
          <p:nvPr/>
        </p:nvSpPr>
        <p:spPr>
          <a:xfrm>
            <a:off x="-7950" y="4951600"/>
            <a:ext cx="9152100" cy="192000"/>
          </a:xfrm>
          <a:prstGeom prst="rect">
            <a:avLst/>
          </a:prstGeom>
          <a:solidFill>
            <a:srgbClr val="249C9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"/>
          <p:cNvSpPr txBox="1">
            <a:spLocks noGrp="1"/>
          </p:cNvSpPr>
          <p:nvPr>
            <p:ph type="ctrTitle"/>
          </p:nvPr>
        </p:nvSpPr>
        <p:spPr>
          <a:xfrm>
            <a:off x="311708" y="2886950"/>
            <a:ext cx="8520600" cy="115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-US" sz="48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OWASP April 2026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2"/>
          <p:cNvSpPr txBox="1">
            <a:spLocks noGrp="1"/>
          </p:cNvSpPr>
          <p:nvPr>
            <p:ph type="title"/>
          </p:nvPr>
        </p:nvSpPr>
        <p:spPr>
          <a:xfrm>
            <a:off x="367498" y="1"/>
            <a:ext cx="8403013" cy="6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-US" sz="20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Expense Mix YTD</a:t>
            </a:r>
            <a:endParaRPr/>
          </a:p>
        </p:txBody>
      </p:sp>
      <p:sp>
        <p:nvSpPr>
          <p:cNvPr id="102" name="Google Shape;102;p12"/>
          <p:cNvSpPr txBox="1">
            <a:spLocks noGrp="1"/>
          </p:cNvSpPr>
          <p:nvPr>
            <p:ph type="body" idx="1"/>
          </p:nvPr>
        </p:nvSpPr>
        <p:spPr>
          <a:xfrm>
            <a:off x="373487" y="1081825"/>
            <a:ext cx="8403014" cy="3361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2286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>
              <a:solidFill>
                <a:srgbClr val="242829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graphicFrame>
        <p:nvGraphicFramePr>
          <p:cNvPr id="103" name="Google Shape;103;p12"/>
          <p:cNvGraphicFramePr/>
          <p:nvPr/>
        </p:nvGraphicFramePr>
        <p:xfrm>
          <a:off x="373487" y="1081825"/>
          <a:ext cx="8403014" cy="33613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>
            <a:spLocks noGrp="1"/>
          </p:cNvSpPr>
          <p:nvPr>
            <p:ph type="title"/>
          </p:nvPr>
        </p:nvSpPr>
        <p:spPr>
          <a:xfrm>
            <a:off x="367498" y="1"/>
            <a:ext cx="8403013" cy="6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-US" sz="20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Board Takeaways</a:t>
            </a:r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body" idx="1"/>
          </p:nvPr>
        </p:nvSpPr>
        <p:spPr>
          <a:xfrm>
            <a:off x="373487" y="1081825"/>
            <a:ext cx="8403014" cy="3361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000"/>
              <a:t>Liquidity strengthened in April.</a:t>
            </a:r>
            <a:endParaRPr/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000"/>
              <a:t>YTD operations remain positive.</a:t>
            </a:r>
            <a:endParaRPr/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000"/>
              <a:t>Conference activity is driving cash and revenue timing.</a:t>
            </a:r>
            <a:endParaRPr/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000"/>
              <a:t>Receivables and tax liabilities warrant monitoring.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"/>
          <p:cNvSpPr txBox="1">
            <a:spLocks noGrp="1"/>
          </p:cNvSpPr>
          <p:nvPr>
            <p:ph type="title"/>
          </p:nvPr>
        </p:nvSpPr>
        <p:spPr>
          <a:xfrm>
            <a:off x="311700" y="1751226"/>
            <a:ext cx="8520600" cy="9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48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Board Financial Overview</a:t>
            </a:r>
            <a:endParaRPr/>
          </a:p>
        </p:txBody>
      </p:sp>
      <p:sp>
        <p:nvSpPr>
          <p:cNvPr id="47" name="Google Shape;47;p2"/>
          <p:cNvSpPr txBox="1">
            <a:spLocks noGrp="1"/>
          </p:cNvSpPr>
          <p:nvPr>
            <p:ph type="subTitle" idx="1"/>
          </p:nvPr>
        </p:nvSpPr>
        <p:spPr>
          <a:xfrm>
            <a:off x="1143000" y="2701926"/>
            <a:ext cx="6858000" cy="1241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>
                <a:solidFill>
                  <a:srgbClr val="F07244"/>
                </a:solidFill>
                <a:latin typeface="Raleway"/>
                <a:ea typeface="Raleway"/>
                <a:cs typeface="Raleway"/>
                <a:sym typeface="Raleway"/>
              </a:rPr>
              <a:t>High-level April 2026 results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"/>
          <p:cNvSpPr txBox="1">
            <a:spLocks noGrp="1"/>
          </p:cNvSpPr>
          <p:nvPr>
            <p:ph type="title"/>
          </p:nvPr>
        </p:nvSpPr>
        <p:spPr>
          <a:xfrm>
            <a:off x="367498" y="1"/>
            <a:ext cx="8403013" cy="6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-US" sz="20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Financial Snapshot</a:t>
            </a:r>
            <a:endParaRPr/>
          </a:p>
        </p:txBody>
      </p:sp>
      <p:sp>
        <p:nvSpPr>
          <p:cNvPr id="53" name="Google Shape;53;p3"/>
          <p:cNvSpPr txBox="1">
            <a:spLocks noGrp="1"/>
          </p:cNvSpPr>
          <p:nvPr>
            <p:ph type="body" idx="1"/>
          </p:nvPr>
        </p:nvSpPr>
        <p:spPr>
          <a:xfrm>
            <a:off x="373487" y="1081825"/>
            <a:ext cx="8403014" cy="3361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000"/>
              <a:t>Cash ended April at $2.16M, up $176K from March.</a:t>
            </a:r>
            <a:endParaRPr/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000"/>
              <a:t>Current ratio remained strong at 9.76:1.</a:t>
            </a:r>
            <a:endParaRPr/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000"/>
              <a:t>Accounts receivable totaled $685K.</a:t>
            </a:r>
            <a:endParaRPr/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000"/>
              <a:t>Current liabilities were $355K.</a:t>
            </a:r>
            <a:endParaRPr/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000"/>
              <a:t>Months of cash on hand improved to 5.77.</a:t>
            </a:r>
            <a:endParaRPr sz="2000"/>
          </a:p>
          <a:p>
            <a:pPr marL="457200" lvl="0" indent="-3556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Total net assets of $3.26M </a:t>
            </a:r>
            <a:endParaRPr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4"/>
          <p:cNvSpPr txBox="1">
            <a:spLocks noGrp="1"/>
          </p:cNvSpPr>
          <p:nvPr>
            <p:ph type="title"/>
          </p:nvPr>
        </p:nvSpPr>
        <p:spPr>
          <a:xfrm>
            <a:off x="367498" y="1"/>
            <a:ext cx="8403013" cy="6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-US" sz="20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Year-to-Date Results</a:t>
            </a:r>
            <a:endParaRPr/>
          </a:p>
        </p:txBody>
      </p: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373487" y="1081825"/>
            <a:ext cx="8403014" cy="3361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000"/>
              <a:t>YTD revenue was $1.93M.</a:t>
            </a:r>
            <a:endParaRPr/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000"/>
              <a:t>YTD expenses were $1.17M.</a:t>
            </a:r>
            <a:endParaRPr/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000"/>
              <a:t>YTD change in net assets reached $772K.</a:t>
            </a:r>
            <a:endParaRPr/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000"/>
              <a:t>April net income was $142K.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"/>
          <p:cNvSpPr txBox="1">
            <a:spLocks noGrp="1"/>
          </p:cNvSpPr>
          <p:nvPr>
            <p:ph type="title"/>
          </p:nvPr>
        </p:nvSpPr>
        <p:spPr>
          <a:xfrm>
            <a:off x="367498" y="1"/>
            <a:ext cx="8403013" cy="6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-US" sz="20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Revenue Drivers</a:t>
            </a:r>
            <a:endParaRPr/>
          </a:p>
        </p:txBody>
      </p:sp>
      <p:sp>
        <p:nvSpPr>
          <p:cNvPr id="65" name="Google Shape;65;p5"/>
          <p:cNvSpPr txBox="1">
            <a:spLocks noGrp="1"/>
          </p:cNvSpPr>
          <p:nvPr>
            <p:ph type="body" idx="1"/>
          </p:nvPr>
        </p:nvSpPr>
        <p:spPr>
          <a:xfrm>
            <a:off x="373487" y="1081825"/>
            <a:ext cx="8403014" cy="3361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000"/>
              <a:t>Conference income led at $1.48M YTD.</a:t>
            </a:r>
            <a:endParaRPr/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000"/>
              <a:t>Sponsorships contributed $934K YTD.</a:t>
            </a:r>
            <a:endParaRPr/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000"/>
              <a:t>Training revenue reached $204K YTD.</a:t>
            </a:r>
            <a:endParaRPr/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000"/>
              <a:t>Project donations totaled $216K YTD.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6"/>
          <p:cNvSpPr txBox="1">
            <a:spLocks noGrp="1"/>
          </p:cNvSpPr>
          <p:nvPr>
            <p:ph type="title"/>
          </p:nvPr>
        </p:nvSpPr>
        <p:spPr>
          <a:xfrm>
            <a:off x="367498" y="1"/>
            <a:ext cx="8403013" cy="6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-US" sz="20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Expense Highlights</a:t>
            </a:r>
            <a:endParaRPr/>
          </a:p>
        </p:txBody>
      </p:sp>
      <p:sp>
        <p:nvSpPr>
          <p:cNvPr id="71" name="Google Shape;71;p6"/>
          <p:cNvSpPr txBox="1">
            <a:spLocks noGrp="1"/>
          </p:cNvSpPr>
          <p:nvPr>
            <p:ph type="body" idx="1"/>
          </p:nvPr>
        </p:nvSpPr>
        <p:spPr>
          <a:xfrm>
            <a:off x="373487" y="1081825"/>
            <a:ext cx="8403014" cy="3361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000"/>
              <a:t>Personnel and payroll were $364K YTD.</a:t>
            </a:r>
            <a:endParaRPr/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000"/>
              <a:t>Conference expenses were $338K YTD.</a:t>
            </a:r>
            <a:endParaRPr/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000"/>
              <a:t>G&amp;A operations totaled $223K YTD.</a:t>
            </a:r>
            <a:endParaRPr/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000"/>
              <a:t>Project summits and EU tax compliance merit attention.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8"/>
          <p:cNvSpPr txBox="1">
            <a:spLocks noGrp="1"/>
          </p:cNvSpPr>
          <p:nvPr>
            <p:ph type="title"/>
          </p:nvPr>
        </p:nvSpPr>
        <p:spPr>
          <a:xfrm>
            <a:off x="367498" y="1"/>
            <a:ext cx="8403013" cy="6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-US" sz="20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Key Metrics</a:t>
            </a:r>
            <a:endParaRPr/>
          </a:p>
        </p:txBody>
      </p:sp>
      <p:sp>
        <p:nvSpPr>
          <p:cNvPr id="77" name="Google Shape;77;p8"/>
          <p:cNvSpPr txBox="1">
            <a:spLocks noGrp="1"/>
          </p:cNvSpPr>
          <p:nvPr>
            <p:ph type="body" idx="1"/>
          </p:nvPr>
        </p:nvSpPr>
        <p:spPr>
          <a:xfrm>
            <a:off x="373487" y="1081825"/>
            <a:ext cx="8403014" cy="3361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2286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>
              <a:solidFill>
                <a:srgbClr val="242829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78" name="Google Shape;78;p8"/>
          <p:cNvSpPr txBox="1"/>
          <p:nvPr/>
        </p:nvSpPr>
        <p:spPr>
          <a:xfrm>
            <a:off x="373487" y="1821329"/>
            <a:ext cx="1634882" cy="1411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$2.16M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0" i="0" u="none" strike="noStrike" cap="none">
                <a:solidFill>
                  <a:srgbClr val="5A5A5A"/>
                </a:solidFill>
                <a:latin typeface="Arial"/>
                <a:ea typeface="Arial"/>
                <a:cs typeface="Arial"/>
                <a:sym typeface="Arial"/>
              </a:rPr>
              <a:t>Cash</a:t>
            </a:r>
            <a:endParaRPr/>
          </a:p>
        </p:txBody>
      </p:sp>
      <p:sp>
        <p:nvSpPr>
          <p:cNvPr id="79" name="Google Shape;79;p8"/>
          <p:cNvSpPr txBox="1"/>
          <p:nvPr/>
        </p:nvSpPr>
        <p:spPr>
          <a:xfrm>
            <a:off x="2054089" y="1821329"/>
            <a:ext cx="1634882" cy="1411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$1.93M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0" i="0" u="none" strike="noStrike" cap="none">
                <a:solidFill>
                  <a:srgbClr val="5A5A5A"/>
                </a:solidFill>
                <a:latin typeface="Arial"/>
                <a:ea typeface="Arial"/>
                <a:cs typeface="Arial"/>
                <a:sym typeface="Arial"/>
              </a:rPr>
              <a:t>YTD Rev.</a:t>
            </a:r>
            <a:endParaRPr/>
          </a:p>
        </p:txBody>
      </p:sp>
      <p:sp>
        <p:nvSpPr>
          <p:cNvPr id="80" name="Google Shape;80;p8"/>
          <p:cNvSpPr txBox="1"/>
          <p:nvPr/>
        </p:nvSpPr>
        <p:spPr>
          <a:xfrm>
            <a:off x="3734692" y="1821329"/>
            <a:ext cx="1634882" cy="1411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$1.17M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0" i="0" u="none" strike="noStrike" cap="none">
                <a:solidFill>
                  <a:srgbClr val="5A5A5A"/>
                </a:solidFill>
                <a:latin typeface="Arial"/>
                <a:ea typeface="Arial"/>
                <a:cs typeface="Arial"/>
                <a:sym typeface="Arial"/>
              </a:rPr>
              <a:t>YTD Exp.</a:t>
            </a:r>
            <a:endParaRPr/>
          </a:p>
        </p:txBody>
      </p:sp>
      <p:sp>
        <p:nvSpPr>
          <p:cNvPr id="81" name="Google Shape;81;p8"/>
          <p:cNvSpPr txBox="1"/>
          <p:nvPr/>
        </p:nvSpPr>
        <p:spPr>
          <a:xfrm>
            <a:off x="5415295" y="1821329"/>
            <a:ext cx="1634882" cy="1411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$772K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0" i="0" u="none" strike="noStrike" cap="none">
                <a:solidFill>
                  <a:srgbClr val="5A5A5A"/>
                </a:solidFill>
                <a:latin typeface="Arial"/>
                <a:ea typeface="Arial"/>
                <a:cs typeface="Arial"/>
                <a:sym typeface="Arial"/>
              </a:rPr>
              <a:t>Net Inc.</a:t>
            </a:r>
            <a:endParaRPr/>
          </a:p>
        </p:txBody>
      </p:sp>
      <p:sp>
        <p:nvSpPr>
          <p:cNvPr id="82" name="Google Shape;82;p8"/>
          <p:cNvSpPr txBox="1"/>
          <p:nvPr/>
        </p:nvSpPr>
        <p:spPr>
          <a:xfrm>
            <a:off x="7095898" y="1821329"/>
            <a:ext cx="1634882" cy="1411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5.77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0" i="0" u="none" strike="noStrike" cap="none">
                <a:solidFill>
                  <a:srgbClr val="5A5A5A"/>
                </a:solidFill>
                <a:latin typeface="Arial"/>
                <a:ea typeface="Arial"/>
                <a:cs typeface="Arial"/>
                <a:sym typeface="Arial"/>
              </a:rPr>
              <a:t>Cash MOH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9"/>
          <p:cNvSpPr txBox="1">
            <a:spLocks noGrp="1"/>
          </p:cNvSpPr>
          <p:nvPr>
            <p:ph type="title"/>
          </p:nvPr>
        </p:nvSpPr>
        <p:spPr>
          <a:xfrm>
            <a:off x="367498" y="1"/>
            <a:ext cx="8403013" cy="6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-US" sz="20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Cash Trend</a:t>
            </a:r>
            <a:endParaRPr/>
          </a:p>
        </p:txBody>
      </p:sp>
      <p:sp>
        <p:nvSpPr>
          <p:cNvPr id="88" name="Google Shape;88;p9"/>
          <p:cNvSpPr txBox="1">
            <a:spLocks noGrp="1"/>
          </p:cNvSpPr>
          <p:nvPr>
            <p:ph type="body" idx="1"/>
          </p:nvPr>
        </p:nvSpPr>
        <p:spPr>
          <a:xfrm>
            <a:off x="373487" y="1081825"/>
            <a:ext cx="8403014" cy="3361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2286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>
              <a:solidFill>
                <a:srgbClr val="242829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graphicFrame>
        <p:nvGraphicFramePr>
          <p:cNvPr id="89" name="Google Shape;89;p9"/>
          <p:cNvGraphicFramePr/>
          <p:nvPr/>
        </p:nvGraphicFramePr>
        <p:xfrm>
          <a:off x="373487" y="1081825"/>
          <a:ext cx="8403014" cy="33613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0"/>
          <p:cNvSpPr txBox="1">
            <a:spLocks noGrp="1"/>
          </p:cNvSpPr>
          <p:nvPr>
            <p:ph type="title"/>
          </p:nvPr>
        </p:nvSpPr>
        <p:spPr>
          <a:xfrm>
            <a:off x="367498" y="1"/>
            <a:ext cx="8403013" cy="6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-US" sz="2000"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Revenue Mix YTD</a:t>
            </a:r>
            <a:endParaRPr/>
          </a:p>
        </p:txBody>
      </p:sp>
      <p:sp>
        <p:nvSpPr>
          <p:cNvPr id="95" name="Google Shape;95;p10"/>
          <p:cNvSpPr txBox="1">
            <a:spLocks noGrp="1"/>
          </p:cNvSpPr>
          <p:nvPr>
            <p:ph type="body" idx="1"/>
          </p:nvPr>
        </p:nvSpPr>
        <p:spPr>
          <a:xfrm>
            <a:off x="373487" y="1081825"/>
            <a:ext cx="8403014" cy="3361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2286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>
              <a:solidFill>
                <a:srgbClr val="242829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graphicFrame>
        <p:nvGraphicFramePr>
          <p:cNvPr id="96" name="Google Shape;96;p10"/>
          <p:cNvGraphicFramePr/>
          <p:nvPr/>
        </p:nvGraphicFramePr>
        <p:xfrm>
          <a:off x="373487" y="1081825"/>
          <a:ext cx="8403014" cy="33613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223</Words>
  <Application>Microsoft Office PowerPoint</Application>
  <PresentationFormat>On-screen Show (16:9)</PresentationFormat>
  <Paragraphs>47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Raleway</vt:lpstr>
      <vt:lpstr>Arial</vt:lpstr>
      <vt:lpstr>Simple Light</vt:lpstr>
      <vt:lpstr>OWASP April 2026</vt:lpstr>
      <vt:lpstr>Board Financial Overview</vt:lpstr>
      <vt:lpstr>Financial Snapshot</vt:lpstr>
      <vt:lpstr>Year-to-Date Results</vt:lpstr>
      <vt:lpstr>Revenue Drivers</vt:lpstr>
      <vt:lpstr>Expense Highlights</vt:lpstr>
      <vt:lpstr>Key Metrics</vt:lpstr>
      <vt:lpstr>Cash Trend</vt:lpstr>
      <vt:lpstr>Revenue Mix YTD</vt:lpstr>
      <vt:lpstr>Expense Mix YTD</vt:lpstr>
      <vt:lpstr>Board Takeaways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modified xsi:type="dcterms:W3CDTF">2026-05-29T04:01:30Z</dcterms:modified>
</cp:coreProperties>
</file>